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nva Sans" panose="020B0604020202020204" charset="0"/>
      <p:regular r:id="rId7"/>
    </p:embeddedFont>
    <p:embeddedFont>
      <p:font typeface="Lato" panose="020F0502020204030203" pitchFamily="34" charset="0"/>
      <p:regular r:id="rId8"/>
    </p:embeddedFont>
    <p:embeddedFont>
      <p:font typeface="Lato Heavy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29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2.sv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95727" y="-4480169"/>
            <a:ext cx="15528628" cy="13344915"/>
            <a:chOff x="0" y="0"/>
            <a:chExt cx="812800" cy="6985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D9D9D9">
                <a:alpha val="24706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8033189"/>
            <a:ext cx="18288000" cy="3244006"/>
          </a:xfrm>
          <a:custGeom>
            <a:avLst/>
            <a:gdLst/>
            <a:ahLst/>
            <a:cxnLst/>
            <a:rect l="l" t="t" r="r" b="b"/>
            <a:pathLst>
              <a:path w="18288000" h="3244006">
                <a:moveTo>
                  <a:pt x="0" y="0"/>
                </a:moveTo>
                <a:lnTo>
                  <a:pt x="18288000" y="0"/>
                </a:lnTo>
                <a:lnTo>
                  <a:pt x="18288000" y="3244006"/>
                </a:lnTo>
                <a:lnTo>
                  <a:pt x="0" y="32440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1345101" y="-729843"/>
            <a:ext cx="9950882" cy="8551539"/>
            <a:chOff x="0" y="0"/>
            <a:chExt cx="812800" cy="6985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r:embed="rId4"/>
              <a:stretch>
                <a:fillRect l="-26605" t="-8845" r="-14631" b="-651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 rot="5400000">
            <a:off x="12494807" y="7920422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5400000">
            <a:off x="11919954" y="7920422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2345439"/>
            <a:ext cx="9885663" cy="2515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71"/>
              </a:lnSpc>
            </a:pPr>
            <a:r>
              <a:rPr lang="en-US" sz="6471" b="1">
                <a:solidFill>
                  <a:srgbClr val="251E3B"/>
                </a:solidFill>
                <a:latin typeface="Lato Heavy"/>
                <a:ea typeface="Lato Heavy"/>
                <a:cs typeface="Lato Heavy"/>
                <a:sym typeface="Lato Heavy"/>
              </a:rPr>
              <a:t>ANALISIS PENGELUARAN PELANGGAN WHOSALE</a:t>
            </a:r>
          </a:p>
        </p:txBody>
      </p:sp>
      <p:sp>
        <p:nvSpPr>
          <p:cNvPr id="11" name="Freeform 11"/>
          <p:cNvSpPr/>
          <p:nvPr/>
        </p:nvSpPr>
        <p:spPr>
          <a:xfrm rot="5400000">
            <a:off x="11345101" y="7920422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594745" y="5870510"/>
            <a:ext cx="11900062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TUJUAN ANALISIS :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Untuk mengidentifikasi pola pengeluaran pelanggan berdasarkan kategori produk, menganalisis perbedaan pengeluaran antara Retail dan Horecca, dan memberikan rekomendasi strategis berdasarkan hasil analisis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0" y="0"/>
                </a:moveTo>
                <a:lnTo>
                  <a:pt x="7315200" y="0"/>
                </a:lnTo>
                <a:lnTo>
                  <a:pt x="7315200" y="1696661"/>
                </a:lnTo>
                <a:lnTo>
                  <a:pt x="0" y="1696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 flipH="1">
            <a:off x="1097280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7315200" y="0"/>
                </a:moveTo>
                <a:lnTo>
                  <a:pt x="0" y="0"/>
                </a:lnTo>
                <a:lnTo>
                  <a:pt x="0" y="1696661"/>
                </a:lnTo>
                <a:lnTo>
                  <a:pt x="7315200" y="169666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4" name="Group 4"/>
          <p:cNvGrpSpPr/>
          <p:nvPr/>
        </p:nvGrpSpPr>
        <p:grpSpPr>
          <a:xfrm>
            <a:off x="6927067" y="9747911"/>
            <a:ext cx="5836642" cy="3086100"/>
            <a:chOff x="0" y="0"/>
            <a:chExt cx="1537223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37223" cy="812800"/>
            </a:xfrm>
            <a:custGeom>
              <a:avLst/>
              <a:gdLst/>
              <a:ahLst/>
              <a:cxnLst/>
              <a:rect l="l" t="t" r="r" b="b"/>
              <a:pathLst>
                <a:path w="1537223" h="812800">
                  <a:moveTo>
                    <a:pt x="0" y="0"/>
                  </a:moveTo>
                  <a:lnTo>
                    <a:pt x="1537223" y="0"/>
                  </a:lnTo>
                  <a:lnTo>
                    <a:pt x="153722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37223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91206"/>
            <a:ext cx="16230600" cy="2026795"/>
            <a:chOff x="0" y="0"/>
            <a:chExt cx="5593597" cy="6985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593597" cy="698500"/>
            </a:xfrm>
            <a:custGeom>
              <a:avLst/>
              <a:gdLst/>
              <a:ahLst/>
              <a:cxnLst/>
              <a:rect l="l" t="t" r="r" b="b"/>
              <a:pathLst>
                <a:path w="5593597" h="698500">
                  <a:moveTo>
                    <a:pt x="5593597" y="349250"/>
                  </a:moveTo>
                  <a:lnTo>
                    <a:pt x="5390397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390397" y="0"/>
                  </a:lnTo>
                  <a:lnTo>
                    <a:pt x="5593597" y="349250"/>
                  </a:lnTo>
                  <a:close/>
                </a:path>
              </a:pathLst>
            </a:custGeom>
            <a:solidFill>
              <a:srgbClr val="FF920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364997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37550" y="191206"/>
            <a:ext cx="15212900" cy="2026795"/>
            <a:chOff x="0" y="0"/>
            <a:chExt cx="5242864" cy="6985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42864" cy="698500"/>
            </a:xfrm>
            <a:custGeom>
              <a:avLst/>
              <a:gdLst/>
              <a:ahLst/>
              <a:cxnLst/>
              <a:rect l="l" t="t" r="r" b="b"/>
              <a:pathLst>
                <a:path w="5242864" h="698500">
                  <a:moveTo>
                    <a:pt x="5242864" y="349250"/>
                  </a:moveTo>
                  <a:lnTo>
                    <a:pt x="503966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039664" y="0"/>
                  </a:lnTo>
                  <a:lnTo>
                    <a:pt x="5242864" y="34925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014264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028700" y="2845617"/>
            <a:ext cx="9897157" cy="5117106"/>
          </a:xfrm>
          <a:custGeom>
            <a:avLst/>
            <a:gdLst/>
            <a:ahLst/>
            <a:cxnLst/>
            <a:rect l="l" t="t" r="r" b="b"/>
            <a:pathLst>
              <a:path w="9897157" h="5117106">
                <a:moveTo>
                  <a:pt x="0" y="0"/>
                </a:moveTo>
                <a:lnTo>
                  <a:pt x="9897157" y="0"/>
                </a:lnTo>
                <a:lnTo>
                  <a:pt x="9897157" y="5117106"/>
                </a:lnTo>
                <a:lnTo>
                  <a:pt x="0" y="51171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1729750" y="2488568"/>
            <a:ext cx="5801300" cy="5831203"/>
          </a:xfrm>
          <a:custGeom>
            <a:avLst/>
            <a:gdLst/>
            <a:ahLst/>
            <a:cxnLst/>
            <a:rect l="l" t="t" r="r" b="b"/>
            <a:pathLst>
              <a:path w="5801300" h="5831203">
                <a:moveTo>
                  <a:pt x="0" y="0"/>
                </a:moveTo>
                <a:lnTo>
                  <a:pt x="5801300" y="0"/>
                </a:lnTo>
                <a:lnTo>
                  <a:pt x="5801300" y="5831203"/>
                </a:lnTo>
                <a:lnTo>
                  <a:pt x="0" y="58312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537550" y="935362"/>
            <a:ext cx="15373682" cy="624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0"/>
              </a:lnSpc>
            </a:pPr>
            <a:r>
              <a:rPr lang="en-US" sz="4700" b="1">
                <a:solidFill>
                  <a:srgbClr val="D9D9D9"/>
                </a:solidFill>
                <a:latin typeface="Lato Heavy"/>
                <a:ea typeface="Lato Heavy"/>
                <a:cs typeface="Lato Heavy"/>
                <a:sym typeface="Lato Heavy"/>
              </a:rPr>
              <a:t>DATA AWAL DAN RATA RATA PENGELUARAN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0" y="0"/>
                </a:moveTo>
                <a:lnTo>
                  <a:pt x="7315200" y="0"/>
                </a:lnTo>
                <a:lnTo>
                  <a:pt x="7315200" y="1696661"/>
                </a:lnTo>
                <a:lnTo>
                  <a:pt x="0" y="1696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 flipH="1">
            <a:off x="1097280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7315200" y="0"/>
                </a:moveTo>
                <a:lnTo>
                  <a:pt x="0" y="0"/>
                </a:lnTo>
                <a:lnTo>
                  <a:pt x="0" y="1696661"/>
                </a:lnTo>
                <a:lnTo>
                  <a:pt x="7315200" y="169666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4" name="Group 4"/>
          <p:cNvGrpSpPr/>
          <p:nvPr/>
        </p:nvGrpSpPr>
        <p:grpSpPr>
          <a:xfrm>
            <a:off x="6927067" y="9747911"/>
            <a:ext cx="5836642" cy="3086100"/>
            <a:chOff x="0" y="0"/>
            <a:chExt cx="1537223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37223" cy="812800"/>
            </a:xfrm>
            <a:custGeom>
              <a:avLst/>
              <a:gdLst/>
              <a:ahLst/>
              <a:cxnLst/>
              <a:rect l="l" t="t" r="r" b="b"/>
              <a:pathLst>
                <a:path w="1537223" h="812800">
                  <a:moveTo>
                    <a:pt x="0" y="0"/>
                  </a:moveTo>
                  <a:lnTo>
                    <a:pt x="1537223" y="0"/>
                  </a:lnTo>
                  <a:lnTo>
                    <a:pt x="153722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37223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91206"/>
            <a:ext cx="16230600" cy="2026795"/>
            <a:chOff x="0" y="0"/>
            <a:chExt cx="5593597" cy="6985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593597" cy="698500"/>
            </a:xfrm>
            <a:custGeom>
              <a:avLst/>
              <a:gdLst/>
              <a:ahLst/>
              <a:cxnLst/>
              <a:rect l="l" t="t" r="r" b="b"/>
              <a:pathLst>
                <a:path w="5593597" h="698500">
                  <a:moveTo>
                    <a:pt x="5593597" y="349250"/>
                  </a:moveTo>
                  <a:lnTo>
                    <a:pt x="5390397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390397" y="0"/>
                  </a:lnTo>
                  <a:lnTo>
                    <a:pt x="5593597" y="349250"/>
                  </a:lnTo>
                  <a:close/>
                </a:path>
              </a:pathLst>
            </a:custGeom>
            <a:solidFill>
              <a:srgbClr val="FF920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364997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37550" y="191206"/>
            <a:ext cx="15212900" cy="2026795"/>
            <a:chOff x="0" y="0"/>
            <a:chExt cx="5242864" cy="6985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42864" cy="698500"/>
            </a:xfrm>
            <a:custGeom>
              <a:avLst/>
              <a:gdLst/>
              <a:ahLst/>
              <a:cxnLst/>
              <a:rect l="l" t="t" r="r" b="b"/>
              <a:pathLst>
                <a:path w="5242864" h="698500">
                  <a:moveTo>
                    <a:pt x="5242864" y="349250"/>
                  </a:moveTo>
                  <a:lnTo>
                    <a:pt x="503966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039664" y="0"/>
                  </a:lnTo>
                  <a:lnTo>
                    <a:pt x="5242864" y="34925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014264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3967381" y="2545740"/>
            <a:ext cx="10353237" cy="6511276"/>
          </a:xfrm>
          <a:custGeom>
            <a:avLst/>
            <a:gdLst/>
            <a:ahLst/>
            <a:cxnLst/>
            <a:rect l="l" t="t" r="r" b="b"/>
            <a:pathLst>
              <a:path w="10353237" h="6511276">
                <a:moveTo>
                  <a:pt x="0" y="0"/>
                </a:moveTo>
                <a:lnTo>
                  <a:pt x="10353238" y="0"/>
                </a:lnTo>
                <a:lnTo>
                  <a:pt x="10353238" y="6511276"/>
                </a:lnTo>
                <a:lnTo>
                  <a:pt x="0" y="65112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204616" y="640087"/>
            <a:ext cx="13878768" cy="1214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0"/>
              </a:lnSpc>
            </a:pPr>
            <a:r>
              <a:rPr lang="en-US" sz="4700" b="1">
                <a:solidFill>
                  <a:srgbClr val="D9D9D9"/>
                </a:solidFill>
                <a:latin typeface="Lato Heavy"/>
                <a:ea typeface="Lato Heavy"/>
                <a:cs typeface="Lato Heavy"/>
                <a:sym typeface="Lato Heavy"/>
              </a:rPr>
              <a:t>GRAFIK PENGELUARAN PELANGGAN BERDASARKAN KATEGORI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0" y="0"/>
                </a:moveTo>
                <a:lnTo>
                  <a:pt x="7315200" y="0"/>
                </a:lnTo>
                <a:lnTo>
                  <a:pt x="7315200" y="1696661"/>
                </a:lnTo>
                <a:lnTo>
                  <a:pt x="0" y="1696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 flipH="1">
            <a:off x="10972800" y="8590339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7315200" y="0"/>
                </a:moveTo>
                <a:lnTo>
                  <a:pt x="0" y="0"/>
                </a:lnTo>
                <a:lnTo>
                  <a:pt x="0" y="1696661"/>
                </a:lnTo>
                <a:lnTo>
                  <a:pt x="7315200" y="169666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4" name="Group 4"/>
          <p:cNvGrpSpPr/>
          <p:nvPr/>
        </p:nvGrpSpPr>
        <p:grpSpPr>
          <a:xfrm>
            <a:off x="6927067" y="9747911"/>
            <a:ext cx="5836642" cy="3086100"/>
            <a:chOff x="0" y="0"/>
            <a:chExt cx="1537223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37223" cy="812800"/>
            </a:xfrm>
            <a:custGeom>
              <a:avLst/>
              <a:gdLst/>
              <a:ahLst/>
              <a:cxnLst/>
              <a:rect l="l" t="t" r="r" b="b"/>
              <a:pathLst>
                <a:path w="1537223" h="812800">
                  <a:moveTo>
                    <a:pt x="0" y="0"/>
                  </a:moveTo>
                  <a:lnTo>
                    <a:pt x="1537223" y="0"/>
                  </a:lnTo>
                  <a:lnTo>
                    <a:pt x="153722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37223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91206"/>
            <a:ext cx="16230600" cy="2026795"/>
            <a:chOff x="0" y="0"/>
            <a:chExt cx="5593597" cy="6985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593597" cy="698500"/>
            </a:xfrm>
            <a:custGeom>
              <a:avLst/>
              <a:gdLst/>
              <a:ahLst/>
              <a:cxnLst/>
              <a:rect l="l" t="t" r="r" b="b"/>
              <a:pathLst>
                <a:path w="5593597" h="698500">
                  <a:moveTo>
                    <a:pt x="5593597" y="349250"/>
                  </a:moveTo>
                  <a:lnTo>
                    <a:pt x="5390397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390397" y="0"/>
                  </a:lnTo>
                  <a:lnTo>
                    <a:pt x="5593597" y="349250"/>
                  </a:lnTo>
                  <a:close/>
                </a:path>
              </a:pathLst>
            </a:custGeom>
            <a:solidFill>
              <a:srgbClr val="FF920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364997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37550" y="191206"/>
            <a:ext cx="15212900" cy="2026795"/>
            <a:chOff x="0" y="0"/>
            <a:chExt cx="5242864" cy="6985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42864" cy="698500"/>
            </a:xfrm>
            <a:custGeom>
              <a:avLst/>
              <a:gdLst/>
              <a:ahLst/>
              <a:cxnLst/>
              <a:rect l="l" t="t" r="r" b="b"/>
              <a:pathLst>
                <a:path w="5242864" h="698500">
                  <a:moveTo>
                    <a:pt x="5242864" y="349250"/>
                  </a:moveTo>
                  <a:lnTo>
                    <a:pt x="503966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5039664" y="0"/>
                  </a:lnTo>
                  <a:lnTo>
                    <a:pt x="5242864" y="349250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014264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2623351" y="2824211"/>
            <a:ext cx="13041297" cy="5766128"/>
          </a:xfrm>
          <a:custGeom>
            <a:avLst/>
            <a:gdLst/>
            <a:ahLst/>
            <a:cxnLst/>
            <a:rect l="l" t="t" r="r" b="b"/>
            <a:pathLst>
              <a:path w="13041297" h="5766128">
                <a:moveTo>
                  <a:pt x="0" y="0"/>
                </a:moveTo>
                <a:lnTo>
                  <a:pt x="13041298" y="0"/>
                </a:lnTo>
                <a:lnTo>
                  <a:pt x="13041298" y="5766128"/>
                </a:lnTo>
                <a:lnTo>
                  <a:pt x="0" y="57661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204616" y="640087"/>
            <a:ext cx="13878768" cy="1214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0"/>
              </a:lnSpc>
            </a:pPr>
            <a:r>
              <a:rPr lang="en-US" sz="4700" b="1">
                <a:solidFill>
                  <a:srgbClr val="D9D9D9"/>
                </a:solidFill>
                <a:latin typeface="Lato Heavy"/>
                <a:ea typeface="Lato Heavy"/>
                <a:cs typeface="Lato Heavy"/>
                <a:sym typeface="Lato Heavy"/>
              </a:rPr>
              <a:t>GRAFIK PENGELUARAN PELANGGAN BERDASARKAN CHANNEL DAN REGION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500112" y="3538040"/>
            <a:ext cx="28691001" cy="7671803"/>
            <a:chOff x="0" y="0"/>
            <a:chExt cx="7556478" cy="20205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56478" cy="2020557"/>
            </a:xfrm>
            <a:custGeom>
              <a:avLst/>
              <a:gdLst/>
              <a:ahLst/>
              <a:cxnLst/>
              <a:rect l="l" t="t" r="r" b="b"/>
              <a:pathLst>
                <a:path w="7556478" h="2020557">
                  <a:moveTo>
                    <a:pt x="0" y="0"/>
                  </a:moveTo>
                  <a:lnTo>
                    <a:pt x="7556478" y="0"/>
                  </a:lnTo>
                  <a:lnTo>
                    <a:pt x="7556478" y="2020557"/>
                  </a:lnTo>
                  <a:lnTo>
                    <a:pt x="0" y="2020557"/>
                  </a:lnTo>
                  <a:close/>
                </a:path>
              </a:pathLst>
            </a:custGeom>
            <a:solidFill>
              <a:srgbClr val="251E3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56478" cy="20586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3775842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0" y="0"/>
                </a:moveTo>
                <a:lnTo>
                  <a:pt x="7315200" y="0"/>
                </a:lnTo>
                <a:lnTo>
                  <a:pt x="7315200" y="1696661"/>
                </a:lnTo>
                <a:lnTo>
                  <a:pt x="0" y="1696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 flipH="1">
            <a:off x="10972800" y="3775842"/>
            <a:ext cx="7315200" cy="1696661"/>
          </a:xfrm>
          <a:custGeom>
            <a:avLst/>
            <a:gdLst/>
            <a:ahLst/>
            <a:cxnLst/>
            <a:rect l="l" t="t" r="r" b="b"/>
            <a:pathLst>
              <a:path w="7315200" h="1696661">
                <a:moveTo>
                  <a:pt x="7315200" y="0"/>
                </a:moveTo>
                <a:lnTo>
                  <a:pt x="0" y="0"/>
                </a:lnTo>
                <a:lnTo>
                  <a:pt x="0" y="1696661"/>
                </a:lnTo>
                <a:lnTo>
                  <a:pt x="7315200" y="1696661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7" name="Group 7"/>
          <p:cNvGrpSpPr/>
          <p:nvPr/>
        </p:nvGrpSpPr>
        <p:grpSpPr>
          <a:xfrm>
            <a:off x="1677436" y="0"/>
            <a:ext cx="14144732" cy="3538040"/>
            <a:chOff x="0" y="0"/>
            <a:chExt cx="2442672" cy="61098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42672" cy="610989"/>
            </a:xfrm>
            <a:custGeom>
              <a:avLst/>
              <a:gdLst/>
              <a:ahLst/>
              <a:cxnLst/>
              <a:rect l="l" t="t" r="r" b="b"/>
              <a:pathLst>
                <a:path w="2442672" h="610989">
                  <a:moveTo>
                    <a:pt x="2442672" y="305494"/>
                  </a:moveTo>
                  <a:lnTo>
                    <a:pt x="2239472" y="610989"/>
                  </a:lnTo>
                  <a:lnTo>
                    <a:pt x="203200" y="610989"/>
                  </a:lnTo>
                  <a:lnTo>
                    <a:pt x="0" y="305494"/>
                  </a:lnTo>
                  <a:lnTo>
                    <a:pt x="203200" y="0"/>
                  </a:lnTo>
                  <a:lnTo>
                    <a:pt x="2239472" y="0"/>
                  </a:lnTo>
                  <a:lnTo>
                    <a:pt x="2442672" y="305494"/>
                  </a:lnTo>
                  <a:close/>
                </a:path>
              </a:pathLst>
            </a:custGeom>
            <a:blipFill>
              <a:blip r:embed="rId4"/>
              <a:stretch>
                <a:fillRect t="-159198" b="-716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5939277" y="-3057915"/>
            <a:ext cx="9379817" cy="6408919"/>
            <a:chOff x="0" y="0"/>
            <a:chExt cx="1022294" cy="6985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22294" cy="698500"/>
            </a:xfrm>
            <a:custGeom>
              <a:avLst/>
              <a:gdLst/>
              <a:ahLst/>
              <a:cxnLst/>
              <a:rect l="l" t="t" r="r" b="b"/>
              <a:pathLst>
                <a:path w="1022294" h="698500">
                  <a:moveTo>
                    <a:pt x="1022294" y="349250"/>
                  </a:moveTo>
                  <a:lnTo>
                    <a:pt x="81909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819094" y="0"/>
                  </a:lnTo>
                  <a:lnTo>
                    <a:pt x="1022294" y="349250"/>
                  </a:lnTo>
                  <a:close/>
                </a:path>
              </a:pathLst>
            </a:custGeom>
            <a:solidFill>
              <a:srgbClr val="D9D9D9">
                <a:alpha val="24706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114300" y="-38100"/>
              <a:ext cx="793694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7031094" y="-3057915"/>
            <a:ext cx="9379817" cy="6408919"/>
            <a:chOff x="0" y="0"/>
            <a:chExt cx="1022294" cy="6985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22294" cy="698500"/>
            </a:xfrm>
            <a:custGeom>
              <a:avLst/>
              <a:gdLst/>
              <a:ahLst/>
              <a:cxnLst/>
              <a:rect l="l" t="t" r="r" b="b"/>
              <a:pathLst>
                <a:path w="1022294" h="698500">
                  <a:moveTo>
                    <a:pt x="1022294" y="349250"/>
                  </a:moveTo>
                  <a:lnTo>
                    <a:pt x="81909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819094" y="0"/>
                  </a:lnTo>
                  <a:lnTo>
                    <a:pt x="1022294" y="349250"/>
                  </a:lnTo>
                  <a:close/>
                </a:path>
              </a:pathLst>
            </a:custGeom>
            <a:solidFill>
              <a:srgbClr val="D9D9D9">
                <a:alpha val="24706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114300" y="-38100"/>
              <a:ext cx="793694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938069" y="3871092"/>
            <a:ext cx="14411862" cy="71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32"/>
              </a:lnSpc>
            </a:pPr>
            <a:r>
              <a:rPr lang="en-US" sz="5332" b="1">
                <a:solidFill>
                  <a:srgbClr val="D9D9D9"/>
                </a:solidFill>
                <a:latin typeface="Lato Heavy"/>
                <a:ea typeface="Lato Heavy"/>
                <a:cs typeface="Lato Heavy"/>
                <a:sym typeface="Lato Heavy"/>
              </a:rPr>
              <a:t>KESIMPULAN DAN REKOMENDASI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07531" y="5424878"/>
            <a:ext cx="7942271" cy="2687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75"/>
              </a:lnSpc>
            </a:pPr>
            <a:r>
              <a:rPr lang="en-US" sz="219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Segmen Horeca memiliki pengeluaran terbesar, terutama pada kategori Fresh. Retail memiliki pengeluaran yang lebih merata di semua kategori. Fresh adalah kategori dominan untuk kedua segmen.</a:t>
            </a:r>
          </a:p>
          <a:p>
            <a:pPr algn="ctr">
              <a:lnSpc>
                <a:spcPts val="3075"/>
              </a:lnSpc>
            </a:pPr>
            <a:endParaRPr lang="en-US" sz="2196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algn="ctr">
              <a:lnSpc>
                <a:spcPts val="3075"/>
              </a:lnSpc>
            </a:pPr>
            <a:endParaRPr lang="en-US" sz="2196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algn="ctr">
              <a:lnSpc>
                <a:spcPts val="3075"/>
              </a:lnSpc>
            </a:pPr>
            <a:endParaRPr lang="en-US" sz="2196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" name="Freeform 17"/>
          <p:cNvSpPr/>
          <p:nvPr/>
        </p:nvSpPr>
        <p:spPr>
          <a:xfrm rot="5400000">
            <a:off x="2178406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2" y="0"/>
                </a:lnTo>
                <a:lnTo>
                  <a:pt x="574852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rot="5400000">
            <a:off x="16684447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 rot="5400000">
            <a:off x="1603553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 rot="5400000">
            <a:off x="16109594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 rot="5400000">
            <a:off x="1028700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3" y="0"/>
                </a:lnTo>
                <a:lnTo>
                  <a:pt x="574853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 rot="5400000">
            <a:off x="15534742" y="8683447"/>
            <a:ext cx="574853" cy="574853"/>
          </a:xfrm>
          <a:custGeom>
            <a:avLst/>
            <a:gdLst/>
            <a:ahLst/>
            <a:cxnLst/>
            <a:rect l="l" t="t" r="r" b="b"/>
            <a:pathLst>
              <a:path w="574853" h="574853">
                <a:moveTo>
                  <a:pt x="0" y="0"/>
                </a:moveTo>
                <a:lnTo>
                  <a:pt x="574852" y="0"/>
                </a:lnTo>
                <a:lnTo>
                  <a:pt x="574852" y="574853"/>
                </a:lnTo>
                <a:lnTo>
                  <a:pt x="0" y="574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9415424" y="5434403"/>
            <a:ext cx="8315494" cy="1525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78"/>
              </a:lnSpc>
            </a:pPr>
            <a:r>
              <a:rPr lang="en-US" sz="219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Penerapan program bundling produk dan penawaran diskon khusus untuk produk fresh dapat mendorong peningkatan penjualan.</a:t>
            </a:r>
          </a:p>
          <a:p>
            <a:pPr algn="just">
              <a:lnSpc>
                <a:spcPts val="3078"/>
              </a:lnSpc>
              <a:spcBef>
                <a:spcPct val="0"/>
              </a:spcBef>
            </a:pPr>
            <a:endParaRPr lang="en-US" sz="2198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97</Words>
  <Application>Microsoft Office PowerPoint</Application>
  <PresentationFormat>Custom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Lato</vt:lpstr>
      <vt:lpstr>Lato Heavy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Customer-Centric Strategies</dc:title>
  <dc:creator>Ahmad Fauzi Ridwan</dc:creator>
  <cp:lastModifiedBy>AHMAD FAUZI RIDWAN</cp:lastModifiedBy>
  <cp:revision>1</cp:revision>
  <dcterms:created xsi:type="dcterms:W3CDTF">2006-08-16T00:00:00Z</dcterms:created>
  <dcterms:modified xsi:type="dcterms:W3CDTF">2024-12-20T09:36:02Z</dcterms:modified>
  <dc:identifier>DAGZ0ASSMv0</dc:identifier>
</cp:coreProperties>
</file>

<file path=docProps/thumbnail.jpeg>
</file>